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64" r:id="rId5"/>
    <p:sldId id="265" r:id="rId6"/>
    <p:sldId id="266" r:id="rId7"/>
    <p:sldId id="267" r:id="rId8"/>
    <p:sldId id="26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1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9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9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8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4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9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5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5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9CFD9-AA1D-47E2-B085-466BF8A2410B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0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9CFD9-AA1D-47E2-B085-466BF8A2410B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117C4-D4CA-4E95-A5EC-88288A1F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2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3600"/>
            <a:ext cx="5105400" cy="838200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>
                <a:solidFill>
                  <a:schemeClr val="bg1"/>
                </a:solidFill>
                <a:ea typeface="Times New Roman"/>
                <a:cs typeface="Calibri"/>
              </a:rPr>
              <a:t>Leadership </a:t>
            </a:r>
            <a:r>
              <a:rPr lang="en-US" b="1" dirty="0" smtClean="0">
                <a:solidFill>
                  <a:schemeClr val="bg1"/>
                </a:solidFill>
                <a:ea typeface="Times New Roman"/>
                <a:cs typeface="Calibri"/>
              </a:rPr>
              <a:t>Qualities</a:t>
            </a:r>
            <a:br>
              <a:rPr lang="en-US" b="1" dirty="0" smtClean="0">
                <a:solidFill>
                  <a:schemeClr val="bg1"/>
                </a:solidFill>
                <a:ea typeface="Times New Roman"/>
                <a:cs typeface="Calibri"/>
              </a:rPr>
            </a:br>
            <a:r>
              <a:rPr lang="en-US" b="1" dirty="0" smtClean="0">
                <a:solidFill>
                  <a:schemeClr val="bg1"/>
                </a:solidFill>
                <a:ea typeface="Times New Roman"/>
                <a:cs typeface="Calibri"/>
              </a:rPr>
              <a:t>Part-2</a:t>
            </a:r>
            <a:r>
              <a:rPr lang="en-US" dirty="0">
                <a:solidFill>
                  <a:schemeClr val="bg1"/>
                </a:solidFill>
                <a:ea typeface="Calibri"/>
                <a:cs typeface="Arial"/>
              </a:rPr>
              <a:t/>
            </a:r>
            <a:br>
              <a:rPr lang="en-US" dirty="0">
                <a:solidFill>
                  <a:schemeClr val="bg1"/>
                </a:solidFill>
                <a:ea typeface="Calibri"/>
                <a:cs typeface="Arial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67400" y="6019800"/>
            <a:ext cx="3276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bg1"/>
                </a:solidFill>
                <a:ea typeface="Times New Roman"/>
                <a:cs typeface="Calibri"/>
              </a:rPr>
              <a:t>A. G. </a:t>
            </a:r>
            <a:r>
              <a:rPr lang="en-US" sz="2400" b="1" dirty="0" err="1" smtClean="0">
                <a:solidFill>
                  <a:schemeClr val="bg1"/>
                </a:solidFill>
                <a:ea typeface="Times New Roman"/>
                <a:cs typeface="Calibri"/>
              </a:rPr>
              <a:t>Nihal</a:t>
            </a:r>
            <a:r>
              <a:rPr lang="en-US" sz="2400" b="1" dirty="0" smtClean="0">
                <a:solidFill>
                  <a:schemeClr val="bg1"/>
                </a:solidFill>
                <a:ea typeface="Times New Roman"/>
                <a:cs typeface="Calibri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a typeface="Times New Roman"/>
                <a:cs typeface="Calibri"/>
              </a:rPr>
              <a:t>Basha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Recording (8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5999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32435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 b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26670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ea typeface="Times New Roman"/>
                <a:cs typeface="Calibri"/>
              </a:rPr>
              <a:t>Humility</a:t>
            </a:r>
            <a:r>
              <a:rPr lang="en-US" dirty="0">
                <a:solidFill>
                  <a:srgbClr val="000000"/>
                </a:solidFill>
                <a:ea typeface="Times New Roman"/>
                <a:cs typeface="Calibri"/>
              </a:rPr>
              <a:t> </a:t>
            </a:r>
            <a:r>
              <a:rPr lang="en-US" dirty="0">
                <a:ea typeface="Calibri"/>
                <a:cs typeface="Arial"/>
              </a:rPr>
              <a:t/>
            </a:r>
            <a:br>
              <a:rPr lang="en-US" dirty="0">
                <a:ea typeface="Calibri"/>
                <a:cs typeface="Arial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" y="4495800"/>
            <a:ext cx="8229600" cy="2209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Times New Roman"/>
              </a:rPr>
              <a:t>Leaders with </a:t>
            </a:r>
            <a:r>
              <a:rPr lang="en-US" b="1" dirty="0">
                <a:solidFill>
                  <a:schemeClr val="bg1"/>
                </a:solidFill>
                <a:ea typeface="Times New Roman"/>
              </a:rPr>
              <a:t>humility</a:t>
            </a:r>
            <a:r>
              <a:rPr lang="en-US" dirty="0">
                <a:solidFill>
                  <a:schemeClr val="bg1"/>
                </a:solidFill>
                <a:ea typeface="Times New Roman"/>
              </a:rPr>
              <a:t> recognize that they are no better or worse than other members of the team. A humble leader is not self-effacing but rather tries to elevate everyone.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Recording (10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7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5486400"/>
            <a:ext cx="3429000" cy="838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00"/>
                </a:solidFill>
                <a:ea typeface="Times New Roman"/>
                <a:cs typeface="Calibri"/>
              </a:rPr>
              <a:t>Openness </a:t>
            </a:r>
            <a:r>
              <a:rPr lang="en-US" dirty="0">
                <a:ea typeface="Calibri"/>
                <a:cs typeface="Arial"/>
              </a:rPr>
              <a:t/>
            </a:r>
            <a:br>
              <a:rPr lang="en-US" dirty="0">
                <a:ea typeface="Calibri"/>
                <a:cs typeface="Arial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229600" cy="2057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ea typeface="Times New Roman"/>
              </a:rPr>
              <a:t>Openness </a:t>
            </a:r>
            <a:r>
              <a:rPr lang="en-US" dirty="0">
                <a:solidFill>
                  <a:srgbClr val="000000"/>
                </a:solidFill>
                <a:ea typeface="Times New Roman"/>
              </a:rPr>
              <a:t>means being able to listen to new ideas, even if they do not conform to the usual way of thinking.</a:t>
            </a:r>
            <a:endParaRPr lang="en-US" dirty="0"/>
          </a:p>
        </p:txBody>
      </p:sp>
      <p:pic>
        <p:nvPicPr>
          <p:cNvPr id="4" name="Recording (1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441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40519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2895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ea typeface="Times New Roman"/>
                <a:cs typeface="Calibri"/>
              </a:rPr>
              <a:t>Creativity </a:t>
            </a:r>
            <a:r>
              <a:rPr lang="en-US" dirty="0">
                <a:solidFill>
                  <a:schemeClr val="bg1"/>
                </a:solidFill>
                <a:ea typeface="Calibri"/>
                <a:cs typeface="Arial"/>
              </a:rPr>
              <a:t/>
            </a:r>
            <a:br>
              <a:rPr lang="en-US" dirty="0">
                <a:solidFill>
                  <a:schemeClr val="bg1"/>
                </a:solidFill>
                <a:ea typeface="Calibri"/>
                <a:cs typeface="Arial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00700"/>
            <a:ext cx="8229600" cy="1295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ea typeface="Times New Roman"/>
              </a:rPr>
              <a:t>Creativity</a:t>
            </a:r>
            <a:r>
              <a:rPr lang="en-US" dirty="0">
                <a:solidFill>
                  <a:schemeClr val="bg1"/>
                </a:solidFill>
                <a:ea typeface="Times New Roman"/>
              </a:rPr>
              <a:t> is the ability to think differently, to get outside of the box that constrains solutions.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Recording (12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457200"/>
            <a:ext cx="3276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ea typeface="Times New Roman"/>
                <a:cs typeface="Calibri"/>
              </a:rPr>
              <a:t>Fairness</a:t>
            </a:r>
            <a:r>
              <a:rPr lang="en-US" b="1" dirty="0">
                <a:solidFill>
                  <a:srgbClr val="000000"/>
                </a:solidFill>
                <a:ea typeface="Times New Roman"/>
                <a:cs typeface="Calibri"/>
              </a:rPr>
              <a:t> </a:t>
            </a:r>
            <a:r>
              <a:rPr lang="en-US" dirty="0">
                <a:ea typeface="Calibri"/>
                <a:cs typeface="Arial"/>
              </a:rPr>
              <a:t/>
            </a:r>
            <a:br>
              <a:rPr lang="en-US" dirty="0">
                <a:ea typeface="Calibri"/>
                <a:cs typeface="Arial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00600"/>
            <a:ext cx="8229600" cy="2057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ea typeface="Times New Roman"/>
              </a:rPr>
              <a:t>Fairness</a:t>
            </a:r>
            <a:r>
              <a:rPr lang="en-US" dirty="0">
                <a:solidFill>
                  <a:schemeClr val="bg1"/>
                </a:solidFill>
                <a:ea typeface="Times New Roman"/>
              </a:rPr>
              <a:t> means dealing with others consistently and justly. A leader must check all the facts and hear everyone out before passing judgment.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Recording (13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4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00"/>
                </a:solidFill>
                <a:ea typeface="Times New Roman"/>
                <a:cs typeface="Calibri"/>
              </a:rPr>
              <a:t>Assertiveness</a:t>
            </a:r>
            <a:r>
              <a:rPr lang="en-US" dirty="0">
                <a:solidFill>
                  <a:srgbClr val="000000"/>
                </a:solidFill>
                <a:ea typeface="Times New Roman"/>
                <a:cs typeface="Calibri"/>
              </a:rPr>
              <a:t> </a:t>
            </a:r>
            <a:r>
              <a:rPr lang="en-US" dirty="0">
                <a:ea typeface="Calibri"/>
                <a:cs typeface="Arial"/>
              </a:rPr>
              <a:t/>
            </a:r>
            <a:br>
              <a:rPr lang="en-US" dirty="0">
                <a:ea typeface="Calibri"/>
                <a:cs typeface="Arial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76750"/>
            <a:ext cx="8229600" cy="2362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ea typeface="Times New Roman"/>
              </a:rPr>
              <a:t>Assertiveness</a:t>
            </a:r>
            <a:r>
              <a:rPr lang="en-US" dirty="0">
                <a:solidFill>
                  <a:srgbClr val="000000"/>
                </a:solidFill>
                <a:ea typeface="Times New Roman"/>
              </a:rPr>
              <a:t> is not the same as aggressiveness. Rather, it is the ability to clearly state what one expects so that there will be no misunderstandings. </a:t>
            </a:r>
            <a:endParaRPr lang="en-US" dirty="0"/>
          </a:p>
        </p:txBody>
      </p:sp>
      <p:pic>
        <p:nvPicPr>
          <p:cNvPr id="4" name="Recording (14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8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267200" cy="1143000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  <a:ea typeface="Times New Roman"/>
              </a:rPr>
              <a:t>Sense of humor</a:t>
            </a:r>
            <a:r>
              <a:rPr lang="en-US" dirty="0">
                <a:solidFill>
                  <a:srgbClr val="000000"/>
                </a:solidFill>
                <a:ea typeface="Times New Roman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05350"/>
            <a:ext cx="8229600" cy="21145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Times New Roman"/>
              </a:rPr>
              <a:t>A </a:t>
            </a:r>
            <a:r>
              <a:rPr lang="en-US" b="1" dirty="0">
                <a:solidFill>
                  <a:schemeClr val="bg1"/>
                </a:solidFill>
                <a:ea typeface="Times New Roman"/>
              </a:rPr>
              <a:t>sense of humor</a:t>
            </a:r>
            <a:r>
              <a:rPr lang="en-US" dirty="0">
                <a:solidFill>
                  <a:schemeClr val="bg1"/>
                </a:solidFill>
                <a:ea typeface="Times New Roman"/>
              </a:rPr>
              <a:t> is vital </a:t>
            </a:r>
            <a:r>
              <a:rPr lang="en-US" dirty="0" smtClean="0">
                <a:solidFill>
                  <a:schemeClr val="bg1"/>
                </a:solidFill>
                <a:ea typeface="Times New Roman"/>
              </a:rPr>
              <a:t>to relieve tension </a:t>
            </a:r>
            <a:r>
              <a:rPr lang="en-US" dirty="0">
                <a:solidFill>
                  <a:schemeClr val="bg1"/>
                </a:solidFill>
                <a:ea typeface="Times New Roman"/>
              </a:rPr>
              <a:t>and boredom, as well as </a:t>
            </a:r>
            <a:r>
              <a:rPr lang="en-US" dirty="0" smtClean="0">
                <a:solidFill>
                  <a:schemeClr val="bg1"/>
                </a:solidFill>
                <a:ea typeface="Times New Roman"/>
              </a:rPr>
              <a:t>to defuse hostility.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Times New Roman"/>
              </a:rPr>
              <a:t>Effective </a:t>
            </a:r>
            <a:r>
              <a:rPr lang="en-US" dirty="0">
                <a:solidFill>
                  <a:schemeClr val="bg1"/>
                </a:solidFill>
                <a:ea typeface="Times New Roman"/>
              </a:rPr>
              <a:t>leaders know how to use humor to energize followers.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Recording (15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5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667000"/>
            <a:ext cx="3276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Thank You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Recording (18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1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172</Words>
  <Application>Microsoft Office PowerPoint</Application>
  <PresentationFormat>On-screen Show (4:3)</PresentationFormat>
  <Paragraphs>16</Paragraphs>
  <Slides>8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Leadership Qualities Part-2 </vt:lpstr>
      <vt:lpstr>Humility  </vt:lpstr>
      <vt:lpstr>Openness  </vt:lpstr>
      <vt:lpstr>Creativity  </vt:lpstr>
      <vt:lpstr>Fairness  </vt:lpstr>
      <vt:lpstr>Assertiveness  </vt:lpstr>
      <vt:lpstr>Sense of humor 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 Qualities</dc:title>
  <dc:creator>abc</dc:creator>
  <cp:lastModifiedBy>abc</cp:lastModifiedBy>
  <cp:revision>24</cp:revision>
  <dcterms:created xsi:type="dcterms:W3CDTF">2023-04-07T15:19:38Z</dcterms:created>
  <dcterms:modified xsi:type="dcterms:W3CDTF">2023-04-09T18:31:57Z</dcterms:modified>
</cp:coreProperties>
</file>